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Open Sans" panose="020B0606030504020204" pitchFamily="34" charset="0"/>
      <p:regular r:id="rId16"/>
    </p:embeddedFont>
    <p:embeddedFont>
      <p:font typeface="Unbounded Bold" pitchFamily="2" charset="0"/>
      <p:bold r:id="rId17"/>
    </p:embeddedFont>
  </p:embeddedFontLst>
  <p:defaultTextStyle>
    <a:defPPr>
      <a:defRPr lang="ar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2723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09562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Heart Guard: Revolutionizing Cardiac Care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7606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Presented by: Youssef Khalid, Mohamed Ahmed, Mohamed Hisham, Omar Galal, Ahmed Fouad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65701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Supervised by: Dr. Nermin Naguib, Eng. Merna Esam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100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9383" y="2445901"/>
            <a:ext cx="5075634" cy="334017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74715" y="451604"/>
            <a:ext cx="4105870" cy="513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Timeline</a:t>
            </a:r>
            <a:endParaRPr lang="en-US" sz="3200" dirty="0"/>
          </a:p>
        </p:txBody>
      </p:sp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715" y="1211223"/>
            <a:ext cx="821174" cy="131385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1642229" y="1375410"/>
            <a:ext cx="2052876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Kickoff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1642229" y="1730454"/>
            <a:ext cx="6927056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Initial planning and requirements gathering.</a:t>
            </a:r>
            <a:endParaRPr lang="en-US" sz="125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715" y="2525078"/>
            <a:ext cx="821174" cy="131385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1642229" y="2689265"/>
            <a:ext cx="2291834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App Development</a:t>
            </a:r>
            <a:endParaRPr lang="en-US" sz="1600" dirty="0"/>
          </a:p>
        </p:txBody>
      </p:sp>
      <p:sp>
        <p:nvSpPr>
          <p:cNvPr id="10" name="Text 4"/>
          <p:cNvSpPr/>
          <p:nvPr/>
        </p:nvSpPr>
        <p:spPr>
          <a:xfrm>
            <a:off x="1642229" y="3044309"/>
            <a:ext cx="6927056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Design, coding, and testing of the mobile application.</a:t>
            </a:r>
            <a:endParaRPr lang="en-US" sz="125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4715" y="3838932"/>
            <a:ext cx="821174" cy="1313855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642229" y="4003119"/>
            <a:ext cx="3819644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Machine Learning Integration</a:t>
            </a:r>
            <a:endParaRPr lang="en-US" sz="1600" dirty="0"/>
          </a:p>
        </p:txBody>
      </p:sp>
      <p:sp>
        <p:nvSpPr>
          <p:cNvPr id="13" name="Text 6"/>
          <p:cNvSpPr/>
          <p:nvPr/>
        </p:nvSpPr>
        <p:spPr>
          <a:xfrm>
            <a:off x="1642229" y="4358164"/>
            <a:ext cx="6927056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Training and integration of machine learning models.</a:t>
            </a:r>
            <a:endParaRPr lang="en-US" sz="125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4715" y="5152787"/>
            <a:ext cx="821174" cy="1313855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642229" y="5316974"/>
            <a:ext cx="3061573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Testing and Refinement</a:t>
            </a:r>
            <a:endParaRPr lang="en-US" sz="1600" dirty="0"/>
          </a:p>
        </p:txBody>
      </p:sp>
      <p:sp>
        <p:nvSpPr>
          <p:cNvPr id="16" name="Text 8"/>
          <p:cNvSpPr/>
          <p:nvPr/>
        </p:nvSpPr>
        <p:spPr>
          <a:xfrm>
            <a:off x="1642229" y="5672018"/>
            <a:ext cx="6927056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Thorough testing and user feedback incorporation.</a:t>
            </a:r>
            <a:endParaRPr lang="en-US" sz="12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4715" y="6466642"/>
            <a:ext cx="821174" cy="1313855"/>
          </a:xfrm>
          <a:prstGeom prst="rect">
            <a:avLst/>
          </a:prstGeom>
        </p:spPr>
      </p:pic>
      <p:sp>
        <p:nvSpPr>
          <p:cNvPr id="18" name="Text 9"/>
          <p:cNvSpPr/>
          <p:nvPr/>
        </p:nvSpPr>
        <p:spPr>
          <a:xfrm>
            <a:off x="1642229" y="6630829"/>
            <a:ext cx="3679031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Finalization and Deployment</a:t>
            </a:r>
            <a:endParaRPr lang="en-US" sz="1600" dirty="0"/>
          </a:p>
        </p:txBody>
      </p:sp>
      <p:sp>
        <p:nvSpPr>
          <p:cNvPr id="19" name="Text 10"/>
          <p:cNvSpPr/>
          <p:nvPr/>
        </p:nvSpPr>
        <p:spPr>
          <a:xfrm>
            <a:off x="1642229" y="6985873"/>
            <a:ext cx="6927056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Polishing the application and preparing for launch.</a:t>
            </a:r>
            <a:endParaRPr lang="en-US" sz="12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82490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Supportive Documents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Dataset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PhysioNet/CinC Challenge 2016 heart sound dataset for model training and validation.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Surveys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Surveys conducted with potential users to gather valuable feedback and insights.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815715"/>
            <a:ext cx="347162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Related Companies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6859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Companies developing similar heart health monitoring solutions for comparative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5511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Heart Guard: System Overview &amp; Demo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0045"/>
            <a:ext cx="288214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Existing System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Mobile application for heart sound recording, cloud storage and analysis, emergency notification, and user profiles with monitoring.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00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Demo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118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demonstration showcasing the real-time heart sound analysis, personalized risk assessment, and user-friendly interface of the Heart Guard application.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9333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Thanks for investing your valuable time with us.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75817"/>
            <a:ext cx="110826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Heart Guard: Table of Contents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19337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4" name="Text 2"/>
          <p:cNvSpPr/>
          <p:nvPr/>
        </p:nvSpPr>
        <p:spPr>
          <a:xfrm>
            <a:off x="960477" y="3278386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1933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Introduction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5216962" y="319337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7" name="Text 5"/>
          <p:cNvSpPr/>
          <p:nvPr/>
        </p:nvSpPr>
        <p:spPr>
          <a:xfrm>
            <a:off x="5330071" y="3278386"/>
            <a:ext cx="2840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5954078" y="31933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Motivation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9640133" y="319337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10" name="Text 8"/>
          <p:cNvSpPr/>
          <p:nvPr/>
        </p:nvSpPr>
        <p:spPr>
          <a:xfrm>
            <a:off x="9752528" y="3278386"/>
            <a:ext cx="28551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0377249" y="3193375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Problem Statement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93790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13" name="Text 11"/>
          <p:cNvSpPr/>
          <p:nvPr/>
        </p:nvSpPr>
        <p:spPr>
          <a:xfrm>
            <a:off x="902494" y="4525804"/>
            <a:ext cx="29289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1530906" y="4440793"/>
            <a:ext cx="2884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Similar Systems</a:t>
            </a:r>
            <a:endParaRPr lang="en-US" sz="2200" dirty="0"/>
          </a:p>
        </p:txBody>
      </p:sp>
      <p:sp>
        <p:nvSpPr>
          <p:cNvPr id="15" name="Shape 13"/>
          <p:cNvSpPr/>
          <p:nvPr/>
        </p:nvSpPr>
        <p:spPr>
          <a:xfrm>
            <a:off x="5216962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16" name="Text 14"/>
          <p:cNvSpPr/>
          <p:nvPr/>
        </p:nvSpPr>
        <p:spPr>
          <a:xfrm>
            <a:off x="5334833" y="4525804"/>
            <a:ext cx="27455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5954078" y="4440793"/>
            <a:ext cx="31100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System Overview</a:t>
            </a:r>
            <a:endParaRPr lang="en-US" sz="2200" dirty="0"/>
          </a:p>
        </p:txBody>
      </p:sp>
      <p:sp>
        <p:nvSpPr>
          <p:cNvPr id="18" name="Shape 16"/>
          <p:cNvSpPr/>
          <p:nvPr/>
        </p:nvSpPr>
        <p:spPr>
          <a:xfrm>
            <a:off x="9640133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19" name="Text 17"/>
          <p:cNvSpPr/>
          <p:nvPr/>
        </p:nvSpPr>
        <p:spPr>
          <a:xfrm>
            <a:off x="9749433" y="4525804"/>
            <a:ext cx="2915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6</a:t>
            </a:r>
            <a:endParaRPr lang="en-US" sz="2650" dirty="0"/>
          </a:p>
        </p:txBody>
      </p:sp>
      <p:sp>
        <p:nvSpPr>
          <p:cNvPr id="20" name="Text 18"/>
          <p:cNvSpPr/>
          <p:nvPr/>
        </p:nvSpPr>
        <p:spPr>
          <a:xfrm>
            <a:off x="10377249" y="44407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Deliverables</a:t>
            </a:r>
            <a:endParaRPr lang="en-US" sz="2200" dirty="0"/>
          </a:p>
        </p:txBody>
      </p:sp>
      <p:sp>
        <p:nvSpPr>
          <p:cNvPr id="21" name="Shape 19"/>
          <p:cNvSpPr/>
          <p:nvPr/>
        </p:nvSpPr>
        <p:spPr>
          <a:xfrm>
            <a:off x="793790" y="56882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22" name="Text 20"/>
          <p:cNvSpPr/>
          <p:nvPr/>
        </p:nvSpPr>
        <p:spPr>
          <a:xfrm>
            <a:off x="920829" y="5773222"/>
            <a:ext cx="25622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7</a:t>
            </a:r>
            <a:endParaRPr lang="en-US" sz="2650" dirty="0"/>
          </a:p>
        </p:txBody>
      </p:sp>
      <p:sp>
        <p:nvSpPr>
          <p:cNvPr id="23" name="Text 21"/>
          <p:cNvSpPr/>
          <p:nvPr/>
        </p:nvSpPr>
        <p:spPr>
          <a:xfrm>
            <a:off x="1530906" y="56882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Timeline</a:t>
            </a:r>
            <a:endParaRPr lang="en-US" sz="2200" dirty="0"/>
          </a:p>
        </p:txBody>
      </p:sp>
      <p:sp>
        <p:nvSpPr>
          <p:cNvPr id="24" name="Shape 22"/>
          <p:cNvSpPr/>
          <p:nvPr/>
        </p:nvSpPr>
        <p:spPr>
          <a:xfrm>
            <a:off x="5216962" y="56882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25" name="Text 23"/>
          <p:cNvSpPr/>
          <p:nvPr/>
        </p:nvSpPr>
        <p:spPr>
          <a:xfrm>
            <a:off x="5320308" y="5773222"/>
            <a:ext cx="3034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8</a:t>
            </a:r>
            <a:endParaRPr lang="en-US" sz="2650" dirty="0"/>
          </a:p>
        </p:txBody>
      </p:sp>
      <p:sp>
        <p:nvSpPr>
          <p:cNvPr id="26" name="Text 24"/>
          <p:cNvSpPr/>
          <p:nvPr/>
        </p:nvSpPr>
        <p:spPr>
          <a:xfrm>
            <a:off x="5954078" y="5688211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Supportive Documents</a:t>
            </a:r>
            <a:endParaRPr lang="en-US" sz="2200" dirty="0"/>
          </a:p>
        </p:txBody>
      </p:sp>
      <p:sp>
        <p:nvSpPr>
          <p:cNvPr id="27" name="Shape 25"/>
          <p:cNvSpPr/>
          <p:nvPr/>
        </p:nvSpPr>
        <p:spPr>
          <a:xfrm>
            <a:off x="9640133" y="56882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28" name="Text 26"/>
          <p:cNvSpPr/>
          <p:nvPr/>
        </p:nvSpPr>
        <p:spPr>
          <a:xfrm>
            <a:off x="9749433" y="5773222"/>
            <a:ext cx="29158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9</a:t>
            </a:r>
            <a:endParaRPr lang="en-US" sz="2650" dirty="0"/>
          </a:p>
        </p:txBody>
      </p:sp>
      <p:sp>
        <p:nvSpPr>
          <p:cNvPr id="29" name="Text 27"/>
          <p:cNvSpPr/>
          <p:nvPr/>
        </p:nvSpPr>
        <p:spPr>
          <a:xfrm>
            <a:off x="10377249" y="56882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Demo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279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Transforming Healthcare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Advancements in medical technology are improving accessibility and patient outcomes.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Cardiovascular Disease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leading cause of death worldwide, highlighting the critical need for improved preventative care.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8550"/>
            <a:ext cx="31015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Accessibility Gap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969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Early detection often requires specialized resources, creating a gap in access for many.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02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Motivation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5" name="Text 2"/>
          <p:cNvSpPr/>
          <p:nvPr/>
        </p:nvSpPr>
        <p:spPr>
          <a:xfrm>
            <a:off x="1028224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Academic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5576292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Early diagnosis is crucial, but access to reliable tools is limited.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8" name="Text 5"/>
          <p:cNvSpPr/>
          <p:nvPr/>
        </p:nvSpPr>
        <p:spPr>
          <a:xfrm>
            <a:off x="5451396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Business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1396" y="5576292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mHealth industry is growing rapidly, presenting a significant opportunity for impact.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4851440"/>
            <a:ext cx="4196358" cy="2410897"/>
          </a:xfrm>
          <a:prstGeom prst="roundRect">
            <a:avLst>
              <a:gd name="adj" fmla="val 395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11" name="Text 8"/>
          <p:cNvSpPr/>
          <p:nvPr/>
        </p:nvSpPr>
        <p:spPr>
          <a:xfrm>
            <a:off x="9874568" y="5085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Global Impact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74568" y="5576292"/>
            <a:ext cx="372749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World Health Organization estimates 17.9 million deaths annually from cardiovascular disease.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2795"/>
            <a:ext cx="70015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Late Diagnosis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969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Cardiovascular diseases are a leading cause of death due to delayed or missed diagnoses.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8550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Auscultation Challenges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402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Traditional auscultation requires training and experience, making it challenging for non-specialists.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8550"/>
            <a:ext cx="37096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Limited Accessibility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9694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diagnostic tools are expensive and not readily available in many settings.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01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7083" y="550545"/>
            <a:ext cx="5094327" cy="625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Similar Systems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7083" y="1476494"/>
            <a:ext cx="500420" cy="5004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7083" y="2177058"/>
            <a:ext cx="426434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Heart Sound Classification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187083" y="2609850"/>
            <a:ext cx="7742634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Introduces a heartwave dataset but lacks detailed performance metrics.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7083" y="3530798"/>
            <a:ext cx="500420" cy="5004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87083" y="4231362"/>
            <a:ext cx="3177897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HeartWave Dataset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6187083" y="4664154"/>
            <a:ext cx="7742634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a high-quality dataset, but lacks detailed performance metrics of trained models.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7083" y="5905500"/>
            <a:ext cx="500420" cy="5004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87083" y="6606064"/>
            <a:ext cx="3598426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Heart Sound Detection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187083" y="7038856"/>
            <a:ext cx="7742634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Uses an electronic stethoscope with MATLAB, limiting accessibility due to custom hardware.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520" y="742355"/>
            <a:ext cx="5733931" cy="653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System Overview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1033582" y="1709023"/>
            <a:ext cx="22860" cy="5778103"/>
          </a:xfrm>
          <a:prstGeom prst="roundRect">
            <a:avLst>
              <a:gd name="adj" fmla="val 384030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5" name="Shape 2"/>
          <p:cNvSpPr/>
          <p:nvPr/>
        </p:nvSpPr>
        <p:spPr>
          <a:xfrm>
            <a:off x="1257300" y="2167890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6" name="Shape 3"/>
          <p:cNvSpPr/>
          <p:nvPr/>
        </p:nvSpPr>
        <p:spPr>
          <a:xfrm>
            <a:off x="809863" y="1944172"/>
            <a:ext cx="470297" cy="470297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7" name="Text 4"/>
          <p:cNvSpPr/>
          <p:nvPr/>
        </p:nvSpPr>
        <p:spPr>
          <a:xfrm>
            <a:off x="963454" y="2022515"/>
            <a:ext cx="162997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194560" y="1917978"/>
            <a:ext cx="3802737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Heart Sound Recording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194560" y="2369820"/>
            <a:ext cx="621792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Mobile application for easy heart sound recording.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57300" y="3581043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1" name="Shape 8"/>
          <p:cNvSpPr/>
          <p:nvPr/>
        </p:nvSpPr>
        <p:spPr>
          <a:xfrm>
            <a:off x="809863" y="3357324"/>
            <a:ext cx="470297" cy="470297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12" name="Text 9"/>
          <p:cNvSpPr/>
          <p:nvPr/>
        </p:nvSpPr>
        <p:spPr>
          <a:xfrm>
            <a:off x="914162" y="3435668"/>
            <a:ext cx="261699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194560" y="3331131"/>
            <a:ext cx="4531519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Cloud Storage and Analysis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194560" y="3782973"/>
            <a:ext cx="621792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Machine learning analysis on secure cloud storage.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57300" y="4994196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16" name="Shape 13"/>
          <p:cNvSpPr/>
          <p:nvPr/>
        </p:nvSpPr>
        <p:spPr>
          <a:xfrm>
            <a:off x="809863" y="4770477"/>
            <a:ext cx="470297" cy="470297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17" name="Text 14"/>
          <p:cNvSpPr/>
          <p:nvPr/>
        </p:nvSpPr>
        <p:spPr>
          <a:xfrm>
            <a:off x="913448" y="4848820"/>
            <a:ext cx="263009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194560" y="4744283"/>
            <a:ext cx="3911679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Emergency Notification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194560" y="5196126"/>
            <a:ext cx="621792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alerts to healthcare providers or emergency contacts.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1257300" y="6407348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BCDBD4"/>
          </a:solidFill>
          <a:ln/>
        </p:spPr>
        <p:txBody>
          <a:bodyPr/>
          <a:lstStyle/>
          <a:p>
            <a:endParaRPr lang="ar-EG"/>
          </a:p>
        </p:txBody>
      </p:sp>
      <p:sp>
        <p:nvSpPr>
          <p:cNvPr id="21" name="Shape 18"/>
          <p:cNvSpPr/>
          <p:nvPr/>
        </p:nvSpPr>
        <p:spPr>
          <a:xfrm>
            <a:off x="809863" y="6183630"/>
            <a:ext cx="470297" cy="470297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22" name="Text 19"/>
          <p:cNvSpPr/>
          <p:nvPr/>
        </p:nvSpPr>
        <p:spPr>
          <a:xfrm>
            <a:off x="909995" y="6261973"/>
            <a:ext cx="269915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194560" y="6157436"/>
            <a:ext cx="466617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User Profiles and Monitoring</a:t>
            </a:r>
            <a:endParaRPr lang="en-US" sz="2050" dirty="0"/>
          </a:p>
        </p:txBody>
      </p:sp>
      <p:sp>
        <p:nvSpPr>
          <p:cNvPr id="24" name="Text 21"/>
          <p:cNvSpPr/>
          <p:nvPr/>
        </p:nvSpPr>
        <p:spPr>
          <a:xfrm>
            <a:off x="2194560" y="6609278"/>
            <a:ext cx="6217920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 profiles with emergency contacts and wearable device compatibility.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143" y="452676"/>
            <a:ext cx="4516041" cy="514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050"/>
              </a:lnSpc>
              <a:buNone/>
            </a:pPr>
            <a:r>
              <a:rPr lang="en-US" sz="3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System Overview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76143" y="1296353"/>
            <a:ext cx="13478113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576143" y="1744861"/>
            <a:ext cx="13478113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endParaRPr lang="en-US" sz="12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43" y="2193369"/>
            <a:ext cx="13478113" cy="453532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76143" y="6913840"/>
            <a:ext cx="13478113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576143" y="7362349"/>
            <a:ext cx="13478113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576143" y="7810857"/>
            <a:ext cx="13478113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endParaRPr lang="en-US" sz="1250" dirty="0"/>
          </a:p>
        </p:txBody>
      </p:sp>
      <p:sp>
        <p:nvSpPr>
          <p:cNvPr id="9" name="Text 6"/>
          <p:cNvSpPr/>
          <p:nvPr/>
        </p:nvSpPr>
        <p:spPr>
          <a:xfrm>
            <a:off x="576143" y="8259366"/>
            <a:ext cx="13478113" cy="263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050"/>
              </a:lnSpc>
              <a:buNone/>
            </a:pPr>
            <a:endParaRPr lang="en-US" sz="12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907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Deliverables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39484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5" name="Text 2"/>
          <p:cNvSpPr/>
          <p:nvPr/>
        </p:nvSpPr>
        <p:spPr>
          <a:xfrm>
            <a:off x="960477" y="5479852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394841"/>
            <a:ext cx="33208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Mobile Application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885259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fully functional app for heart sound recording, analysis, and notification.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39484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9" name="Text 6"/>
          <p:cNvSpPr/>
          <p:nvPr/>
        </p:nvSpPr>
        <p:spPr>
          <a:xfrm>
            <a:off x="5330071" y="5479852"/>
            <a:ext cx="2840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Project Reports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885259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Detailed documentation covering system design, implementation, and testing.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39484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  <p:txBody>
          <a:bodyPr/>
          <a:lstStyle/>
          <a:p>
            <a:endParaRPr lang="ar-EG"/>
          </a:p>
        </p:txBody>
      </p:sp>
      <p:sp>
        <p:nvSpPr>
          <p:cNvPr id="13" name="Text 10"/>
          <p:cNvSpPr/>
          <p:nvPr/>
        </p:nvSpPr>
        <p:spPr>
          <a:xfrm>
            <a:off x="9752528" y="5479852"/>
            <a:ext cx="28551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3948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Presentation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885259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final presentation summarizing project outcomes and results.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525</Words>
  <Application>Microsoft Office PowerPoint</Application>
  <PresentationFormat>Custom</PresentationFormat>
  <Paragraphs>111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Open Sans</vt:lpstr>
      <vt:lpstr>Unbounded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Mohamed Aboushosha</cp:lastModifiedBy>
  <cp:revision>2</cp:revision>
  <dcterms:created xsi:type="dcterms:W3CDTF">2024-11-27T04:19:54Z</dcterms:created>
  <dcterms:modified xsi:type="dcterms:W3CDTF">2024-11-27T04:22:33Z</dcterms:modified>
</cp:coreProperties>
</file>